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cover_b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38100">
            <a:solidFill>
              <a:srgbClr val="8DC63F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163824" y="1051560"/>
            <a:ext cx="5852160" cy="2834640"/>
          </a:xfrm>
          <a:prstGeom prst="roundRect">
            <a:avLst>
              <a:gd name="adj" fmla="val 3226"/>
            </a:avLst>
          </a:prstGeom>
          <a:solidFill>
            <a:srgbClr val="121212">
              <a:alpha val="92000"/>
            </a:srgbClr>
          </a:solidFill>
          <a:ln/>
        </p:spPr>
      </p:sp>
      <p:pic>
        <p:nvPicPr>
          <p:cNvPr id="6" name="Image 1" descr="/home/claude/work/assets/logo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803904" y="1508760"/>
            <a:ext cx="4572000" cy="21031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0" y="370332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spc="4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PROFILE</a:t>
            </a:r>
            <a:endParaRPr lang="en-US" sz="2600" dirty="0"/>
          </a:p>
        </p:txBody>
      </p:sp>
      <p:sp>
        <p:nvSpPr>
          <p:cNvPr id="8" name="Shape 4"/>
          <p:cNvSpPr/>
          <p:nvPr/>
        </p:nvSpPr>
        <p:spPr>
          <a:xfrm>
            <a:off x="5175504" y="4434840"/>
            <a:ext cx="1828800" cy="0"/>
          </a:xfrm>
          <a:prstGeom prst="line">
            <a:avLst/>
          </a:prstGeom>
          <a:noFill/>
          <a:ln w="25400">
            <a:solidFill>
              <a:srgbClr val="8DC63F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371600" y="4617720"/>
            <a:ext cx="94457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Don't Relabel. We Manufacture.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371600" y="6126480"/>
            <a:ext cx="94457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Care &amp; Industrial Chemicals  •  Formulated and Filled in Egypt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PROCESS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at Every Stage.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0F0F0F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Material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920240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061972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1A1A1A"/>
          </a:solidFill>
          <a:ln/>
        </p:spPr>
      </p:sp>
      <p:sp>
        <p:nvSpPr>
          <p:cNvPr id="9" name="Text 7"/>
          <p:cNvSpPr/>
          <p:nvPr/>
        </p:nvSpPr>
        <p:spPr>
          <a:xfrm>
            <a:off x="2171700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153412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342132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483864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0F0F0F"/>
          </a:solidFill>
          <a:ln/>
        </p:spPr>
      </p:sp>
      <p:sp>
        <p:nvSpPr>
          <p:cNvPr id="13" name="Text 11"/>
          <p:cNvSpPr/>
          <p:nvPr/>
        </p:nvSpPr>
        <p:spPr>
          <a:xfrm>
            <a:off x="3593592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75304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764024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905756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5015484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997196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185916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327648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0F0F0F"/>
          </a:solidFill>
          <a:ln/>
        </p:spPr>
      </p:sp>
      <p:sp>
        <p:nvSpPr>
          <p:cNvPr id="21" name="Text 19"/>
          <p:cNvSpPr/>
          <p:nvPr/>
        </p:nvSpPr>
        <p:spPr>
          <a:xfrm>
            <a:off x="6437376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419088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Filling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607808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749540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1A1A1A"/>
          </a:solidFill>
          <a:ln/>
        </p:spPr>
      </p:sp>
      <p:sp>
        <p:nvSpPr>
          <p:cNvPr id="25" name="Text 23"/>
          <p:cNvSpPr/>
          <p:nvPr/>
        </p:nvSpPr>
        <p:spPr>
          <a:xfrm>
            <a:off x="7859268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840980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Packaging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029700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9171432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0F0F0F"/>
          </a:solidFill>
          <a:ln/>
        </p:spPr>
      </p:sp>
      <p:sp>
        <p:nvSpPr>
          <p:cNvPr id="29" name="Text 27"/>
          <p:cNvSpPr/>
          <p:nvPr/>
        </p:nvSpPr>
        <p:spPr>
          <a:xfrm>
            <a:off x="9281160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9262872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0451592" y="2697480"/>
            <a:ext cx="1417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10593324" y="2103120"/>
            <a:ext cx="1280160" cy="1737360"/>
          </a:xfrm>
          <a:prstGeom prst="roundRect">
            <a:avLst>
              <a:gd name="adj" fmla="val 4286"/>
            </a:avLst>
          </a:prstGeom>
          <a:solidFill>
            <a:srgbClr val="1A1A1A"/>
          </a:solidFill>
          <a:ln/>
        </p:spPr>
      </p:sp>
      <p:sp>
        <p:nvSpPr>
          <p:cNvPr id="33" name="Text 31"/>
          <p:cNvSpPr/>
          <p:nvPr/>
        </p:nvSpPr>
        <p:spPr>
          <a:xfrm>
            <a:off x="10703052" y="2212848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10684764" y="301752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40080" y="429768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company controls the formula, the fill and the release test on a single site.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Certifications &amp; Quality Standards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SharpShine® operates under ISO 9001 and ISO 14001 management systems, carries EOS certification on Egyptian market products, and holds SABER registration for entry into the Saudi market.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2587752" cy="3291840"/>
          </a:xfrm>
          <a:prstGeom prst="roundRect">
            <a:avLst>
              <a:gd name="adj" fmla="val 2120"/>
            </a:avLst>
          </a:prstGeom>
          <a:solidFill>
            <a:srgbClr val="1A1A1A"/>
          </a:solidFill>
          <a:ln/>
        </p:spPr>
      </p:sp>
      <p:pic>
        <p:nvPicPr>
          <p:cNvPr id="6" name="Image 0" descr="/home/claude/work/assets/badge_iso900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476756" y="2679192"/>
            <a:ext cx="914400" cy="914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794760"/>
            <a:ext cx="23134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9001:2015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04672" y="4389120"/>
            <a:ext cx="225856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Management System covering manufacturing and quality control.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3374136" y="2423160"/>
            <a:ext cx="2587752" cy="3291840"/>
          </a:xfrm>
          <a:prstGeom prst="roundRect">
            <a:avLst>
              <a:gd name="adj" fmla="val 2120"/>
            </a:avLst>
          </a:prstGeom>
          <a:solidFill>
            <a:srgbClr val="1A1A1A"/>
          </a:solidFill>
          <a:ln/>
        </p:spPr>
      </p:sp>
      <p:pic>
        <p:nvPicPr>
          <p:cNvPr id="10" name="Image 1" descr="/home/claude/work/assets/badge_iso14001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210812" y="2679192"/>
            <a:ext cx="914400" cy="9144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11296" y="3794760"/>
            <a:ext cx="23134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14001:2015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538728" y="4389120"/>
            <a:ext cx="225856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Management System for the production site.</a:t>
            </a:r>
            <a:endParaRPr lang="en-US" sz="980" dirty="0"/>
          </a:p>
        </p:txBody>
      </p:sp>
      <p:sp>
        <p:nvSpPr>
          <p:cNvPr id="13" name="Shape 9"/>
          <p:cNvSpPr/>
          <p:nvPr/>
        </p:nvSpPr>
        <p:spPr>
          <a:xfrm>
            <a:off x="6108192" y="2423160"/>
            <a:ext cx="2587752" cy="3291840"/>
          </a:xfrm>
          <a:prstGeom prst="roundRect">
            <a:avLst>
              <a:gd name="adj" fmla="val 2120"/>
            </a:avLst>
          </a:prstGeom>
          <a:solidFill>
            <a:srgbClr val="1A1A1A"/>
          </a:solidFill>
          <a:ln/>
        </p:spPr>
      </p:sp>
      <p:sp>
        <p:nvSpPr>
          <p:cNvPr id="14" name="Shape 10"/>
          <p:cNvSpPr/>
          <p:nvPr/>
        </p:nvSpPr>
        <p:spPr>
          <a:xfrm>
            <a:off x="6944868" y="2679192"/>
            <a:ext cx="914400" cy="914400"/>
          </a:xfrm>
          <a:prstGeom prst="oval">
            <a:avLst/>
          </a:prstGeom>
          <a:solidFill>
            <a:srgbClr val="141414"/>
          </a:solidFill>
          <a:ln w="19050">
            <a:solidFill>
              <a:srgbClr val="8DC63F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944868" y="2679192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EOS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6245352" y="3794760"/>
            <a:ext cx="23134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EOS Certified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6272784" y="4389120"/>
            <a:ext cx="225856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Egyptian Organization for Standardization — certified on Car Shampoo and Heavy-Duty Degreaser.</a:t>
            </a:r>
            <a:endParaRPr lang="en-US" sz="980" dirty="0"/>
          </a:p>
        </p:txBody>
      </p:sp>
      <p:sp>
        <p:nvSpPr>
          <p:cNvPr id="18" name="Shape 14"/>
          <p:cNvSpPr/>
          <p:nvPr/>
        </p:nvSpPr>
        <p:spPr>
          <a:xfrm>
            <a:off x="8842248" y="2423160"/>
            <a:ext cx="2587752" cy="3291840"/>
          </a:xfrm>
          <a:prstGeom prst="roundRect">
            <a:avLst>
              <a:gd name="adj" fmla="val 2120"/>
            </a:avLst>
          </a:prstGeom>
          <a:solidFill>
            <a:srgbClr val="1A1A1A"/>
          </a:solidFill>
          <a:ln/>
        </p:spPr>
      </p:sp>
      <p:pic>
        <p:nvPicPr>
          <p:cNvPr id="19" name="Image 2" descr="/home/claude/work/assets/badge_saber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9678924" y="2679192"/>
            <a:ext cx="914400" cy="9144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979408" y="3794760"/>
            <a:ext cx="23134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SABER / Saudi Conformity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9006840" y="4389120"/>
            <a:ext cx="225856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compliance certificates for entry into the Saudi market (SASO requirements).</a:t>
            </a:r>
            <a:endParaRPr lang="en-US" sz="980" dirty="0"/>
          </a:p>
        </p:txBody>
      </p:sp>
      <p:sp>
        <p:nvSpPr>
          <p:cNvPr id="22" name="Text 17"/>
          <p:cNvSpPr/>
          <p:nvPr/>
        </p:nvSpPr>
        <p:spPr>
          <a:xfrm>
            <a:off x="640080" y="59893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Ethanol (99.42% purity) and Methanol (99.01% purity) are additionally EOS-tested by gas chromatography. Certificate files are issued to distributors on request.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Ranges, One Chemistry Team.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212080" cy="1920240"/>
          </a:xfrm>
          <a:prstGeom prst="roundRect">
            <a:avLst>
              <a:gd name="adj" fmla="val 2857"/>
            </a:avLst>
          </a:prstGeom>
          <a:solidFill>
            <a:srgbClr val="0F0F0F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9339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645920" y="20574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CARE &amp; DETAILING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Shampoo with carnauba wax, polisher wax, dashboard, tyre and glass products.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035040" y="1828800"/>
            <a:ext cx="5212080" cy="1920240"/>
          </a:xfrm>
          <a:prstGeom prst="roundRect">
            <a:avLst>
              <a:gd name="adj" fmla="val 2857"/>
            </a:avLst>
          </a:prstGeom>
          <a:solidFill>
            <a:srgbClr val="0F0F0F"/>
          </a:solidFill>
          <a:ln/>
        </p:spPr>
      </p:sp>
      <p:sp>
        <p:nvSpPr>
          <p:cNvPr id="9" name="Text 7"/>
          <p:cNvSpPr/>
          <p:nvPr/>
        </p:nvSpPr>
        <p:spPr>
          <a:xfrm>
            <a:off x="6263640" y="199339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040880" y="20574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&amp; PERFORMANCE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263640" y="274320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Degreasers, brake cleaner, rust treatment, wheel cleaner, handy gel.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5212080" cy="1920240"/>
          </a:xfrm>
          <a:prstGeom prst="roundRect">
            <a:avLst>
              <a:gd name="adj" fmla="val 2857"/>
            </a:avLst>
          </a:prstGeom>
          <a:solidFill>
            <a:srgbClr val="0F0F0F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409651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645920" y="41605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68680" y="484632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Coolant (red &amp; green), super ethanol, ultra methanol.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035040" y="3931920"/>
            <a:ext cx="5212080" cy="1920240"/>
          </a:xfrm>
          <a:prstGeom prst="roundRect">
            <a:avLst>
              <a:gd name="adj" fmla="val 2857"/>
            </a:avLst>
          </a:prstGeom>
          <a:solidFill>
            <a:srgbClr val="0F0F0F"/>
          </a:solidFill>
          <a:ln/>
        </p:spPr>
      </p:sp>
      <p:sp>
        <p:nvSpPr>
          <p:cNvPr id="17" name="Text 15"/>
          <p:cNvSpPr/>
          <p:nvPr/>
        </p:nvSpPr>
        <p:spPr>
          <a:xfrm>
            <a:off x="6263640" y="409651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040880" y="41605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SOLUTIONS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263640" y="484632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degreasing and rust chemistry, packed for workshops and plants.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divider_carcar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· CATEGORY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Care &amp; Detailing Range</a:t>
            </a:r>
            <a:endParaRPr lang="en-US" sz="32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91640"/>
          <a:ext cx="10908792" cy="4114800"/>
        </p:xfrm>
        <a:graphic>
          <a:graphicData uri="http://schemas.openxmlformats.org/drawingml/2006/table">
            <a:tbl>
              <a:tblPr/>
              <a:tblGrid>
                <a:gridCol w="2743200"/>
                <a:gridCol w="2606040"/>
                <a:gridCol w="3913632"/>
                <a:gridCol w="1645920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Primary Function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Benefit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 Shampoo with Carnauba Wax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Concentrated cleaning foam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Deep cleaning with a Carnauba Wax protective finish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500ML · 5L ·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Tire Dirt Remover &amp; Polisher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Tire cleaner &amp; polisher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Restores tires and shields against UV, dirt &amp; moisture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500ML · 1L · 5L ·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Super Shine Dashboard Polisher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Dashboard polisher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Radiant, long-lasting interior shine with natural oils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250ML · 1L · 5L ·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Hero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Salon &amp; leather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Deep cleaning with fabric-preserving protection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 –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Wind Shield Washer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Windshield washer &amp;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Streak-free visibility, prevents fogging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120ML –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V2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Waterless car wash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Quick, water-free touch-ups with a high-lubricity formula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Polisher Wax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Carnauba car wax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Double-layer wax protection with a lasting glossy finish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Glory Wheel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Wheel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Removes brake dust &amp; grime, brightens metal and chrome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divider_maintenanc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· CATEGORY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&amp; Performance Range</a:t>
            </a:r>
            <a:endParaRPr lang="en-US" sz="32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91640"/>
          <a:ext cx="10908792" cy="4114800"/>
        </p:xfrm>
        <a:graphic>
          <a:graphicData uri="http://schemas.openxmlformats.org/drawingml/2006/table">
            <a:tbl>
              <a:tblPr/>
              <a:tblGrid>
                <a:gridCol w="2743200"/>
                <a:gridCol w="2606040"/>
                <a:gridCol w="3913632"/>
                <a:gridCol w="1645920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Primary Function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Benefit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Multipurpose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Heavy &amp; engine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Removes grease/grime, protects against oxidation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 –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HG-24 Handy Gel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Hand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Gentle on skin, removes oils, fats &amp; dirt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SS-40 Rust Killer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Multi-purpose aerosol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Cleans, lubricates, un-jams and protects metal parts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Brake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Brake system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Removes grease/dust, reduces brake squeal, fast-drying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CleanJet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Carburetor &amp; fuel injector cleaner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Restores power, reduces emissions, protects injectors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07492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development (R&amp;D): Multipurpose Degreaser Foam · Hero Cleaner Foam — contact us for availability.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· CATEGORY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 Range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and cooling-system fluids designed to protect the engine and improve combustion efficiency.</a:t>
            </a:r>
            <a:endParaRPr lang="en-US" sz="125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148840"/>
          <a:ext cx="10908792" cy="4114800"/>
        </p:xfrm>
        <a:graphic>
          <a:graphicData uri="http://schemas.openxmlformats.org/drawingml/2006/table">
            <a:tbl>
              <a:tblPr/>
              <a:tblGrid>
                <a:gridCol w="2926080"/>
                <a:gridCol w="2468880"/>
                <a:gridCol w="3867912"/>
                <a:gridCol w="1645920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Primary Function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Benefit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F0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Sharp Shine Coolant (Red)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Engine coolant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Regulates temperature, prevents rust &amp; corrosion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1L · 4L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Sharp Shine Coolant (Green)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Engine coolant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Regulates temperature, prevents rust &amp; corrosion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1L · 4L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Super Ethanol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Ethanol fuel additive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Increases octane rate, cleaner combustion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1L · 5L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Ultra Methanol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Octane-boosting fuel formula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Cleaner combustion, smoother engine operation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1L · 5L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47091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development (R&amp;D): Octane Booster · Radiator Cleaner · Injection Cleaner · Fuel System Cleaner · Catalytic Cleaner — contact us for availability.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· CATEGORY 04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Solutions Range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degreasing and rust-treatment chemistry from the Maintenance &amp; Performance range, packed for workshops and industrial plants.</a:t>
            </a:r>
            <a:endParaRPr lang="en-US" sz="12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148840"/>
          <a:ext cx="10908792" cy="2194560"/>
        </p:xfrm>
        <a:graphic>
          <a:graphicData uri="http://schemas.openxmlformats.org/drawingml/2006/table">
            <a:tbl>
              <a:tblPr/>
              <a:tblGrid>
                <a:gridCol w="2743200"/>
                <a:gridCol w="2606040"/>
                <a:gridCol w="3913632"/>
                <a:gridCol w="1645920"/>
              </a:tblGrid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6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Primary Function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6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Benefit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6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b="1" dirty="0">
                          <a:solidFill>
                            <a:srgbClr val="0F0F0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63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SS-40 Rust Killer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Multi-purpose aerosol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Cleans, lubricates, un-jams and protects metal parts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Multipurpose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Heavy &amp; engine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Removes grease/grime, protects against oxidation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400ML – 20L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222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HG-24 Handy Gel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Hand degreaser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Gentle on skin, removes oils, fats &amp; dirt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80" dirty="0">
                          <a:solidFill>
                            <a:srgbClr val="E5E5E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250ML</a:t>
                      </a:r>
                      <a:endParaRPr lang="en-US" sz="108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45262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development (R&amp;D): Multipurpose Degreaser Pro — contact us for availability.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BRAND. COMPLETE COVERAGE.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Vehicle Care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5" name="Shape 3"/>
          <p:cNvSpPr/>
          <p:nvPr/>
        </p:nvSpPr>
        <p:spPr>
          <a:xfrm>
            <a:off x="841248" y="2153412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1810512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097280" y="217627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Shampoo · Polisher Wax · V2 Cleaner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336792" y="1737360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9" name="Shape 7"/>
          <p:cNvSpPr/>
          <p:nvPr/>
        </p:nvSpPr>
        <p:spPr>
          <a:xfrm>
            <a:off x="6537960" y="2153412"/>
            <a:ext cx="128016" cy="128016"/>
          </a:xfrm>
          <a:prstGeom prst="oval">
            <a:avLst/>
          </a:prstGeom>
          <a:solidFill>
            <a:srgbClr val="2BA7DB"/>
          </a:solidFill>
          <a:ln/>
        </p:spPr>
      </p:sp>
      <p:sp>
        <p:nvSpPr>
          <p:cNvPr id="10" name="Text 8"/>
          <p:cNvSpPr/>
          <p:nvPr/>
        </p:nvSpPr>
        <p:spPr>
          <a:xfrm>
            <a:off x="6793992" y="1810512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TIRES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793992" y="217627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Tire Dirt Remover &amp; Polisher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0080" y="2843784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13" name="Shape 11"/>
          <p:cNvSpPr/>
          <p:nvPr/>
        </p:nvSpPr>
        <p:spPr>
          <a:xfrm>
            <a:off x="841248" y="3259836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2916936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WHEELS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097280" y="328269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Wheel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36792" y="2843784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17" name="Shape 15"/>
          <p:cNvSpPr/>
          <p:nvPr/>
        </p:nvSpPr>
        <p:spPr>
          <a:xfrm>
            <a:off x="6537960" y="3259836"/>
            <a:ext cx="128016" cy="128016"/>
          </a:xfrm>
          <a:prstGeom prst="oval">
            <a:avLst/>
          </a:prstGeom>
          <a:solidFill>
            <a:srgbClr val="2BA7DB"/>
          </a:solidFill>
          <a:ln/>
        </p:spPr>
      </p:sp>
      <p:sp>
        <p:nvSpPr>
          <p:cNvPr id="18" name="Text 16"/>
          <p:cNvSpPr/>
          <p:nvPr/>
        </p:nvSpPr>
        <p:spPr>
          <a:xfrm>
            <a:off x="6793992" y="2916936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INTERIOR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793992" y="328269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Cleaner · Super Shine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3950208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21" name="Shape 19"/>
          <p:cNvSpPr/>
          <p:nvPr/>
        </p:nvSpPr>
        <p:spPr>
          <a:xfrm>
            <a:off x="841248" y="4366260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22" name="Text 20"/>
          <p:cNvSpPr/>
          <p:nvPr/>
        </p:nvSpPr>
        <p:spPr>
          <a:xfrm>
            <a:off x="1097280" y="402336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WINDSHIELD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097280" y="4389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 Shield Washer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336792" y="3950208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25" name="Shape 23"/>
          <p:cNvSpPr/>
          <p:nvPr/>
        </p:nvSpPr>
        <p:spPr>
          <a:xfrm>
            <a:off x="6537960" y="4366260"/>
            <a:ext cx="128016" cy="128016"/>
          </a:xfrm>
          <a:prstGeom prst="oval">
            <a:avLst/>
          </a:prstGeom>
          <a:solidFill>
            <a:srgbClr val="2BA7DB"/>
          </a:solidFill>
          <a:ln/>
        </p:spPr>
      </p:sp>
      <p:sp>
        <p:nvSpPr>
          <p:cNvPr id="26" name="Text 24"/>
          <p:cNvSpPr/>
          <p:nvPr/>
        </p:nvSpPr>
        <p:spPr>
          <a:xfrm>
            <a:off x="6793992" y="402336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/ MECHANICAL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793992" y="4389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Multipurpose Degreaser · SS-40 · CleanJet · Brake Cleaner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40080" y="5056632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29" name="Shape 27"/>
          <p:cNvSpPr/>
          <p:nvPr/>
        </p:nvSpPr>
        <p:spPr>
          <a:xfrm>
            <a:off x="841248" y="547268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30" name="Text 28"/>
          <p:cNvSpPr/>
          <p:nvPr/>
        </p:nvSpPr>
        <p:spPr>
          <a:xfrm>
            <a:off x="1097280" y="5129784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COOLING SYSTEM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097280" y="549554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 Shine Coolant (Red / Green)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336792" y="5056632"/>
            <a:ext cx="5212080" cy="960120"/>
          </a:xfrm>
          <a:prstGeom prst="roundRect">
            <a:avLst>
              <a:gd name="adj" fmla="val 4762"/>
            </a:avLst>
          </a:prstGeom>
          <a:solidFill>
            <a:srgbClr val="1A1A1A"/>
          </a:solidFill>
          <a:ln/>
        </p:spPr>
      </p:sp>
      <p:sp>
        <p:nvSpPr>
          <p:cNvPr id="33" name="Shape 31"/>
          <p:cNvSpPr/>
          <p:nvPr/>
        </p:nvSpPr>
        <p:spPr>
          <a:xfrm>
            <a:off x="6537960" y="5472684"/>
            <a:ext cx="128016" cy="128016"/>
          </a:xfrm>
          <a:prstGeom prst="oval">
            <a:avLst/>
          </a:prstGeom>
          <a:solidFill>
            <a:srgbClr val="2BA7DB"/>
          </a:solidFill>
          <a:ln/>
        </p:spPr>
      </p:sp>
      <p:sp>
        <p:nvSpPr>
          <p:cNvPr id="34" name="Text 32"/>
          <p:cNvSpPr/>
          <p:nvPr/>
        </p:nvSpPr>
        <p:spPr>
          <a:xfrm>
            <a:off x="6793992" y="5129784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PERFORMANCE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6793992" y="549554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B8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 Ethanol · Ultra Methanol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foam_closeup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210312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DON'T RELABEL.</a:t>
            </a:r>
            <a:endParaRPr lang="en-US" sz="4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MANUFACTURE.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4023360"/>
            <a:ext cx="7589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SharpShine® formulates and fills its own car care and industrial chemicals at its own plant on the Cairo–Alexandria desert road — from 120ML retail units to 20L workshop drums, certified and ready for export.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SERVE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Applications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783080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1947672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Owners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96112" y="2496312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Professional-quality care for everyday automotive maintenance.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25112" y="1783080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9" name="Shape 7"/>
          <p:cNvSpPr/>
          <p:nvPr/>
        </p:nvSpPr>
        <p:spPr>
          <a:xfrm>
            <a:off x="4325112" y="1783080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10" name="Text 8"/>
          <p:cNvSpPr/>
          <p:nvPr/>
        </p:nvSpPr>
        <p:spPr>
          <a:xfrm>
            <a:off x="4581144" y="1947672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Detailing Centers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81144" y="2496312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Specialized products for cleaning, polishing and finishing.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10144" y="1783080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13" name="Shape 11"/>
          <p:cNvSpPr/>
          <p:nvPr/>
        </p:nvSpPr>
        <p:spPr>
          <a:xfrm>
            <a:off x="8010144" y="1783080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14" name="Text 12"/>
          <p:cNvSpPr/>
          <p:nvPr/>
        </p:nvSpPr>
        <p:spPr>
          <a:xfrm>
            <a:off x="8266176" y="1947672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Washes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66176" y="2496312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High-use professional solutions and larger pack formats.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3584448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17" name="Shape 15"/>
          <p:cNvSpPr/>
          <p:nvPr/>
        </p:nvSpPr>
        <p:spPr>
          <a:xfrm>
            <a:off x="640080" y="3584448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18" name="Text 16"/>
          <p:cNvSpPr/>
          <p:nvPr/>
        </p:nvSpPr>
        <p:spPr>
          <a:xfrm>
            <a:off x="896112" y="3749040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Workshops &amp; Service Centers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96112" y="4297680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Maintenance, cleaning and mechanical-care solutions.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325112" y="3584448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21" name="Shape 19"/>
          <p:cNvSpPr/>
          <p:nvPr/>
        </p:nvSpPr>
        <p:spPr>
          <a:xfrm>
            <a:off x="4325112" y="3584448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22" name="Text 20"/>
          <p:cNvSpPr/>
          <p:nvPr/>
        </p:nvSpPr>
        <p:spPr>
          <a:xfrm>
            <a:off x="4581144" y="3749040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Dealerships &amp; Showrooms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81144" y="4297680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Vehicle preparation and presentation.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010144" y="3584448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25" name="Shape 23"/>
          <p:cNvSpPr/>
          <p:nvPr/>
        </p:nvSpPr>
        <p:spPr>
          <a:xfrm>
            <a:off x="8010144" y="3584448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26" name="Text 24"/>
          <p:cNvSpPr/>
          <p:nvPr/>
        </p:nvSpPr>
        <p:spPr>
          <a:xfrm>
            <a:off x="8266176" y="3749040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Operators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266176" y="4297680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 supporting recurring vehicle-care requirements.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40080" y="5385816"/>
            <a:ext cx="3502152" cy="1600200"/>
          </a:xfrm>
          <a:prstGeom prst="roundRect">
            <a:avLst>
              <a:gd name="adj" fmla="val 3429"/>
            </a:avLst>
          </a:prstGeom>
          <a:solidFill>
            <a:srgbClr val="F7F7F7"/>
          </a:solidFill>
          <a:ln/>
        </p:spPr>
      </p:sp>
      <p:sp>
        <p:nvSpPr>
          <p:cNvPr id="29" name="Shape 27"/>
          <p:cNvSpPr/>
          <p:nvPr/>
        </p:nvSpPr>
        <p:spPr>
          <a:xfrm>
            <a:off x="640080" y="5385816"/>
            <a:ext cx="73152" cy="1600200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30" name="Text 28"/>
          <p:cNvSpPr/>
          <p:nvPr/>
        </p:nvSpPr>
        <p:spPr>
          <a:xfrm>
            <a:off x="896112" y="5550408"/>
            <a:ext cx="3044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 Retailers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96112" y="6099048"/>
            <a:ext cx="30449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broad portfolio suited to aftermarket merchandising.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Consumer. Professional. B2B.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02996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60604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 vehicle owners — served via the Egypt retail store.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325112" y="182880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4553712" y="202996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53712" y="260604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washes, detailers, technicians and workshops.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010144" y="182880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11" name="Text 9"/>
          <p:cNvSpPr/>
          <p:nvPr/>
        </p:nvSpPr>
        <p:spPr>
          <a:xfrm>
            <a:off x="8238744" y="202996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38744" y="260604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 shops and relevant retail channels.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397764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17880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B2B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68680" y="475488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Fleets, service networks, dealerships and corporate customers.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325112" y="397764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4553712" y="417880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53712" y="475488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distributors, plus export partners across the Gulf, Africa and Europe.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010144" y="3977640"/>
            <a:ext cx="3502152" cy="1920240"/>
          </a:xfrm>
          <a:prstGeom prst="roundRect">
            <a:avLst>
              <a:gd name="adj" fmla="val 2857"/>
            </a:avLst>
          </a:prstGeom>
          <a:solidFill>
            <a:srgbClr val="1A1A1A"/>
          </a:solidFill>
          <a:ln/>
        </p:spPr>
      </p:sp>
      <p:sp>
        <p:nvSpPr>
          <p:cNvPr id="20" name="Text 18"/>
          <p:cNvSpPr/>
          <p:nvPr/>
        </p:nvSpPr>
        <p:spPr>
          <a:xfrm>
            <a:off x="8238744" y="4178808"/>
            <a:ext cx="3044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238744" y="4754880"/>
            <a:ext cx="3044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0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global markets today, with new territories opening in Europe and the Gulf.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SHELF TO WORKSHOP DRUM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Packaging Flexibility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product is filled across the pack sizes the market actually buys — from small consumer formats to bulk industrial containers, all produced on the same line under the same quality system.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120ML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048256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8" name="Text 6"/>
          <p:cNvSpPr/>
          <p:nvPr/>
        </p:nvSpPr>
        <p:spPr>
          <a:xfrm>
            <a:off x="2093976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250ML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56432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10" name="Text 8"/>
          <p:cNvSpPr/>
          <p:nvPr/>
        </p:nvSpPr>
        <p:spPr>
          <a:xfrm>
            <a:off x="3502152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400ML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64608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12" name="Text 10"/>
          <p:cNvSpPr/>
          <p:nvPr/>
        </p:nvSpPr>
        <p:spPr>
          <a:xfrm>
            <a:off x="4910328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500ML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72784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14" name="Text 12"/>
          <p:cNvSpPr/>
          <p:nvPr/>
        </p:nvSpPr>
        <p:spPr>
          <a:xfrm>
            <a:off x="6318504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1L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680960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16" name="Text 14"/>
          <p:cNvSpPr/>
          <p:nvPr/>
        </p:nvSpPr>
        <p:spPr>
          <a:xfrm>
            <a:off x="7726680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4L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9089136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18" name="Text 16"/>
          <p:cNvSpPr/>
          <p:nvPr/>
        </p:nvSpPr>
        <p:spPr>
          <a:xfrm>
            <a:off x="9134856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5L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497312" y="2743200"/>
            <a:ext cx="1234440" cy="1463040"/>
          </a:xfrm>
          <a:prstGeom prst="roundRect">
            <a:avLst>
              <a:gd name="adj" fmla="val 4444"/>
            </a:avLst>
          </a:prstGeom>
          <a:solidFill>
            <a:srgbClr val="0F0F0F"/>
          </a:solidFill>
          <a:ln/>
        </p:spPr>
      </p:sp>
      <p:sp>
        <p:nvSpPr>
          <p:cNvPr id="20" name="Text 18"/>
          <p:cNvSpPr/>
          <p:nvPr/>
        </p:nvSpPr>
        <p:spPr>
          <a:xfrm>
            <a:off x="10543032" y="2743200"/>
            <a:ext cx="1143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0080" y="45720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120ML – 500ML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49377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 Retail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0080" y="530352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shelf and everyday personal use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429000" y="45720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1L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429000" y="49377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Everyday / Light Professional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429000" y="530352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personal or light workshop use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45720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4L – 5L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217920" y="49377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217920" y="530352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Detailing centers, workshops, car washes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9006840" y="45720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20L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9006840" y="49377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 / Industrial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9006840" y="530352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High-use professional and plant operations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40080" y="630936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every product is available in every size — see the portfolio pages for exact formats per product.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Already Works With Us.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Distributors, workshops and industrial accounts carrying Sharp Shine® products.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42316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Chloride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187952" y="242316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70832" y="242316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 &amp; FIX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35824" y="242316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918704" y="242316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RD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97764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Joe Auto Parts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187952" y="397764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70832" y="397764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Jamret Shehab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735824" y="397764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18704" y="397764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ASHRAFCO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5532120"/>
            <a:ext cx="3364992" cy="1371600"/>
          </a:xfrm>
          <a:prstGeom prst="roundRect">
            <a:avLst>
              <a:gd name="adj" fmla="val 4000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5532120"/>
            <a:ext cx="299923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SMG Engineering Automotive Co.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PARTNERSHIP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 with Sharp Shine.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Potential Partnership Channels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Automotive retailers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3291840" y="21488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Distributors &amp; wholesalers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40080" y="2532888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Car-care chains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291840" y="2532888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Detailing centers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2916936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Car-wash networks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291840" y="2916936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Workshops &amp; service centers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0080" y="3300984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Dealerships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291840" y="3300984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Fleet operators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" y="3685032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Export &amp; private-label partners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0080" y="43434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Partner With a Manufacturer, Not a Trading House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4800600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Own plant — formulation, filling and release testing on one site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4800600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Four solution categories, 43+ SKUs, from a single supplier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" y="5184648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Pack sizes from 120ML retail to 20L bulk containers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80760" y="5184648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ISO 9001, ISO 14001, EOS and SABER certified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5568696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Direct line to the people who run the production line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5568696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Territories opening across Europe and the Gulf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READINESS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in Egypt. Sold Across 10+ Markets.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5394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 Shine® operates from an Egyptian manufacturing base with an existing footprint across the Gulf, Africa and Europe, supported by ISO-certified quality systems and SABER conformity registration. Distribution territories are now opening further across Europe and the Gulf.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393192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Egyptian manufacturing base (Abu Rawash, Giza)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10+ global markets today — Gulf, Africa &amp; Europe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466344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ISO 9001 &amp; ISO 14001 certified management systems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502920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EOS certified on key Egyptian-market products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539496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SABER conformity for the Saudi market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76072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New territories opening in Europe &amp; the Gulf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36792" y="1737360"/>
            <a:ext cx="5212080" cy="4709160"/>
          </a:xfrm>
          <a:prstGeom prst="roundRect">
            <a:avLst>
              <a:gd name="adj" fmla="val 1165"/>
            </a:avLst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6611112" y="20116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EGYPT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611112" y="242316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 office &amp; manufacturing base — 6th of October City / Abu Rawash, Giza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611112" y="32004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GULF, AFRICA &amp; EUROPE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611112" y="3611880"/>
            <a:ext cx="4663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global markets served today, with SABER registration supporting Saudi market entry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611112" y="46634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TERRITORIES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11112" y="5074920"/>
            <a:ext cx="4663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distribution territories in Europe and the Gulf — pack configuration, documentation and terms provided per territory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warehous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804672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Eco-Conscious by Value.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40080" y="1737360"/>
            <a:ext cx="65836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craft eco-conscious products that protect your car and the planet” is one of Sharp Shine's four stated core values — backed operationally by ISO 14001:2015 environmental management at the Abu Rawash production site.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40080" y="316382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301752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management under ISO 14001:2015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371246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356616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Responsible production practices at the Ocean Goods® facility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40080" y="426110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2" name="Text 9"/>
          <p:cNvSpPr/>
          <p:nvPr/>
        </p:nvSpPr>
        <p:spPr>
          <a:xfrm>
            <a:off x="914400" y="41148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Efficient use of raw materials and resources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40080" y="480974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4" name="Text 11"/>
          <p:cNvSpPr/>
          <p:nvPr/>
        </p:nvSpPr>
        <p:spPr>
          <a:xfrm>
            <a:off x="914400" y="466344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environmental performance improvement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0080" y="5358384"/>
            <a:ext cx="128016" cy="128016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6" name="Text 13"/>
          <p:cNvSpPr/>
          <p:nvPr/>
        </p:nvSpPr>
        <p:spPr>
          <a:xfrm>
            <a:off x="914400" y="521208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 named as one of four core company values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&amp; DEVELOPMENT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Range Is Still Growing.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SharpShine® grew its range one problem at a time — car care first, then maintenance, then performance enhancement, then industrial. The same approach is behind everything currently in development.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7432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9260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Octane Booster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04672" y="36576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3429000" y="27432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93592" y="29260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Radiator Cleaner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93592" y="36576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6217920" y="27432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82512" y="29260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Injection Cleaner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382512" y="36576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9006840" y="27432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71432" y="29260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System Cleaner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171432" y="36576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640080" y="43434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45262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Catalytic Cleaner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04672" y="52578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ENHANCEMENT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3429000" y="43434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93592" y="45262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Multipurpose Degreaser Foam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593592" y="52578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&amp; PERFORMANCE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6217920" y="43434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82512" y="45262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Cleaner Foam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382512" y="52578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&amp; PERFORMANCE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9006840" y="4343400"/>
            <a:ext cx="2606040" cy="1417320"/>
          </a:xfrm>
          <a:prstGeom prst="roundRect">
            <a:avLst>
              <a:gd name="adj" fmla="val 3871"/>
            </a:avLst>
          </a:prstGeom>
          <a:solidFill>
            <a:srgbClr val="1A1A1A"/>
          </a:solidFill>
          <a:ln w="6350">
            <a:solidFill>
              <a:srgbClr val="8DC63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71432" y="452628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Multipurpose Degreaser Pro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171432" y="5257800"/>
            <a:ext cx="22768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5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SOLUTIONS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Items marked Under R&amp;D are in development — contact us for availability.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rustkiller_actio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26517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CLEANER. STRONGER. SHARPER.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657600"/>
            <a:ext cx="7772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automotive and industrial solutions — formulated, filled and quality-tested at our own plant in Egypt.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Partner With Sharp Shine?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5" name="Shape 3"/>
          <p:cNvSpPr/>
          <p:nvPr/>
        </p:nvSpPr>
        <p:spPr>
          <a:xfrm>
            <a:off x="841248" y="2066544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" y="1783080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Plant — Not a Trading House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172200" y="1783080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8" name="Shape 6"/>
          <p:cNvSpPr/>
          <p:nvPr/>
        </p:nvSpPr>
        <p:spPr>
          <a:xfrm>
            <a:off x="6373368" y="2066544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0" y="1783080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Solution Categories, 43+ SKUs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2642616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11" name="Shape 9"/>
          <p:cNvSpPr/>
          <p:nvPr/>
        </p:nvSpPr>
        <p:spPr>
          <a:xfrm>
            <a:off x="841248" y="2926080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2642616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9001, ISO 14001, EOS &amp; SABER Certified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72200" y="2642616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14" name="Shape 12"/>
          <p:cNvSpPr/>
          <p:nvPr/>
        </p:nvSpPr>
        <p:spPr>
          <a:xfrm>
            <a:off x="6373368" y="2926080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0" y="2642616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Global Markets — Gulf, Africa &amp; Europe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502152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17" name="Shape 15"/>
          <p:cNvSpPr/>
          <p:nvPr/>
        </p:nvSpPr>
        <p:spPr>
          <a:xfrm>
            <a:off x="841248" y="3785616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18" name="Text 16"/>
          <p:cNvSpPr/>
          <p:nvPr/>
        </p:nvSpPr>
        <p:spPr>
          <a:xfrm>
            <a:off x="1143000" y="3502152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120ML to 20L Pack Flexibility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172200" y="3502152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20" name="Shape 18"/>
          <p:cNvSpPr/>
          <p:nvPr/>
        </p:nvSpPr>
        <p:spPr>
          <a:xfrm>
            <a:off x="6373368" y="3785616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21" name="Text 19"/>
          <p:cNvSpPr/>
          <p:nvPr/>
        </p:nvSpPr>
        <p:spPr>
          <a:xfrm>
            <a:off x="6675120" y="3502152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Line to the People Who Make the Product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0080" y="4361688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23" name="Shape 21"/>
          <p:cNvSpPr/>
          <p:nvPr/>
        </p:nvSpPr>
        <p:spPr>
          <a:xfrm>
            <a:off x="841248" y="4645152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24" name="Text 22"/>
          <p:cNvSpPr/>
          <p:nvPr/>
        </p:nvSpPr>
        <p:spPr>
          <a:xfrm>
            <a:off x="1143000" y="4361688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Years of Manufacturing Experience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172200" y="4361688"/>
            <a:ext cx="5257800" cy="713232"/>
          </a:xfrm>
          <a:prstGeom prst="roundRect">
            <a:avLst>
              <a:gd name="adj" fmla="val 6410"/>
            </a:avLst>
          </a:prstGeom>
          <a:solidFill>
            <a:srgbClr val="0F0F0F"/>
          </a:solidFill>
          <a:ln/>
        </p:spPr>
      </p:sp>
      <p:sp>
        <p:nvSpPr>
          <p:cNvPr id="26" name="Shape 24"/>
          <p:cNvSpPr/>
          <p:nvPr/>
        </p:nvSpPr>
        <p:spPr>
          <a:xfrm>
            <a:off x="6373368" y="4645152"/>
            <a:ext cx="146304" cy="146304"/>
          </a:xfrm>
          <a:prstGeom prst="oval">
            <a:avLst/>
          </a:prstGeom>
          <a:solidFill>
            <a:srgbClr val="8DC63F"/>
          </a:solidFill>
          <a:ln/>
        </p:spPr>
      </p:sp>
      <p:sp>
        <p:nvSpPr>
          <p:cNvPr id="27" name="Text 25"/>
          <p:cNvSpPr/>
          <p:nvPr/>
        </p:nvSpPr>
        <p:spPr>
          <a:xfrm>
            <a:off x="6675120" y="4361688"/>
            <a:ext cx="45720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Territories Opening in Europe &amp; the Gulf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PRODUCTS. A MANUFACTURER YOU CAN AUDIT.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Manufacturer, Not a Label.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SharpShine® is formulated, filled and quality-tested by Ocean Goods® — its sister manufacturing company, founded by the same engineer — at the Abu Rawash plant on the Cairo–Alexandria desert road in Giza, Egypt. Because SharpShine® and Ocean Goods® share ownership, a plant and a quality system, questions on formulation, packing and batch consistency are answered directly, without passing through a third party.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3044952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brand began as a small-scale idea in Egypt, not as a trading company: why should a detailer settle for imported formulas never designed for local conditions? That question led to the decision to manufacture rather than outsource — and today the range has grown to four solution categories produced by one formulation team under one quality system.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4306824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began locally has grown into a brand serving professional detailers, distributors and retail customers across the Middle East, with distribution territories now opening in Europe and the Gulf.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562356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“Every formula tells our story: precision-engineered, tested by experts, and trusted by professionals.”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40080" y="60807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Eng. Mohamed Tohamy, Founder, SharpShine® &amp; Ocean Goods®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cover_b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8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40080" y="457200"/>
            <a:ext cx="2743200" cy="1234440"/>
          </a:xfrm>
          <a:prstGeom prst="roundRect">
            <a:avLst>
              <a:gd name="adj" fmla="val 4444"/>
            </a:avLst>
          </a:prstGeom>
          <a:solidFill>
            <a:srgbClr val="121212">
              <a:alpha val="92000"/>
            </a:srgbClr>
          </a:solidFill>
          <a:ln/>
        </p:spPr>
      </p:sp>
      <p:pic>
        <p:nvPicPr>
          <p:cNvPr id="5" name="Image 1" descr="/home/claude/work/assets/logo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594360"/>
            <a:ext cx="2377440" cy="9601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920240"/>
            <a:ext cx="66751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DIRECTLY TO</a:t>
            </a:r>
            <a:endParaRPr lang="en-US" sz="28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MANUFACTURER.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822960" y="3291840"/>
            <a:ext cx="6858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enquiries, technical questions and product advice all reach the team that runs the plant — not a reseller.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822960" y="39776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2971800" y="397764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info@sharp-shine.com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22960" y="436168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OFFICE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2971800" y="436168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+202 365 80 844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822960" y="4745736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/ WHATSAPP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2971800" y="4745736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+20 101 2222 011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822960" y="5129784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2971800" y="5129784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www.sharp-shine.com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822960" y="5513832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EGYPT RETAIL STORE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2971800" y="5513832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sharpshine-shop.com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822960" y="58978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 OFFICE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2971800" y="589788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Villa 4, Zone 13, West Somed, 6th of October City, Giza, Egypt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822960" y="628192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PLANT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2971800" y="628192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Km 26, Abu Rawash industrial zone, Cairo–Alexandria desert road, Giza, Egypt</a:t>
            </a:r>
            <a:endParaRPr lang="en-US" sz="1050" dirty="0"/>
          </a:p>
        </p:txBody>
      </p:sp>
      <p:sp>
        <p:nvSpPr>
          <p:cNvPr id="22" name="Shape 18"/>
          <p:cNvSpPr/>
          <p:nvPr/>
        </p:nvSpPr>
        <p:spPr>
          <a:xfrm>
            <a:off x="8366760" y="1965960"/>
            <a:ext cx="3200400" cy="4297680"/>
          </a:xfrm>
          <a:prstGeom prst="roundRect">
            <a:avLst>
              <a:gd name="adj" fmla="val 1714"/>
            </a:avLst>
          </a:prstGeom>
          <a:solidFill>
            <a:srgbClr val="141414"/>
          </a:solidFill>
          <a:ln w="12700">
            <a:solidFill>
              <a:srgbClr val="8DC63F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59536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 SHINE®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8595360" y="2542032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Ultimate Car Caring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8595360" y="301752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5D5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Manufactured by Ocean Goods®, our sister company, at our own plant in Giza, Egypt. Own formulation. Own fill. Own quality control.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8595360" y="4617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8595360" y="4892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Eng. Mohamed Tohamy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8595360" y="53949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PRODUCTS.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MANUFACTURER YOU CAN AUDIT.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STORY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SharpShine® Started.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029968" cy="3200400"/>
          </a:xfrm>
          <a:prstGeom prst="roundRect">
            <a:avLst>
              <a:gd name="adj" fmla="val 2703"/>
            </a:avLst>
          </a:prstGeom>
          <a:solidFill>
            <a:srgbClr val="0F0F0F"/>
          </a:solidFill>
          <a:ln/>
        </p:spPr>
      </p:sp>
      <p:sp>
        <p:nvSpPr>
          <p:cNvPr id="5" name="Text 3"/>
          <p:cNvSpPr/>
          <p:nvPr/>
        </p:nvSpPr>
        <p:spPr>
          <a:xfrm>
            <a:off x="804672" y="2029968"/>
            <a:ext cx="1664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04672" y="2606040"/>
            <a:ext cx="16642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Idea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04672" y="3246120"/>
            <a:ext cx="170078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vision of Eng. Mohamed Tohamy: redefine automotive care through science, not packaging.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788920" y="1828800"/>
            <a:ext cx="2029968" cy="3200400"/>
          </a:xfrm>
          <a:prstGeom prst="roundRect">
            <a:avLst>
              <a:gd name="adj" fmla="val 2703"/>
            </a:avLst>
          </a:prstGeom>
          <a:solidFill>
            <a:srgbClr val="1A1A1A"/>
          </a:solidFill>
          <a:ln/>
        </p:spPr>
      </p:sp>
      <p:sp>
        <p:nvSpPr>
          <p:cNvPr id="9" name="Text 7"/>
          <p:cNvSpPr/>
          <p:nvPr/>
        </p:nvSpPr>
        <p:spPr>
          <a:xfrm>
            <a:off x="2953512" y="2029968"/>
            <a:ext cx="1664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953512" y="2606040"/>
            <a:ext cx="16642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 It Ourselves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53512" y="3246120"/>
            <a:ext cx="170078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decision to manufacture rather than outsource — formulation, filling and release testing under one roof.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4937760" y="1828800"/>
            <a:ext cx="2029968" cy="3200400"/>
          </a:xfrm>
          <a:prstGeom prst="roundRect">
            <a:avLst>
              <a:gd name="adj" fmla="val 2703"/>
            </a:avLst>
          </a:prstGeom>
          <a:solidFill>
            <a:srgbClr val="0F0F0F"/>
          </a:solidFill>
          <a:ln/>
        </p:spPr>
      </p:sp>
      <p:sp>
        <p:nvSpPr>
          <p:cNvPr id="13" name="Text 11"/>
          <p:cNvSpPr/>
          <p:nvPr/>
        </p:nvSpPr>
        <p:spPr>
          <a:xfrm>
            <a:off x="5102352" y="2029968"/>
            <a:ext cx="1664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102352" y="2606040"/>
            <a:ext cx="16642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Ranges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102352" y="3246120"/>
            <a:ext cx="170078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care first, then maintenance &amp; performance, then performance enhancement, then industrial — one chemistry team.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086600" y="1828800"/>
            <a:ext cx="2029968" cy="3200400"/>
          </a:xfrm>
          <a:prstGeom prst="roundRect">
            <a:avLst>
              <a:gd name="adj" fmla="val 2703"/>
            </a:avLst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7251192" y="2029968"/>
            <a:ext cx="1664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251192" y="2606040"/>
            <a:ext cx="16642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Egypt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251192" y="3246120"/>
            <a:ext cx="170078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into a regional brand serving detailers, distributors and retail customers across the Middle East.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9235440" y="1828800"/>
            <a:ext cx="2029968" cy="3200400"/>
          </a:xfrm>
          <a:prstGeom prst="roundRect">
            <a:avLst>
              <a:gd name="adj" fmla="val 2703"/>
            </a:avLst>
          </a:prstGeom>
          <a:solidFill>
            <a:srgbClr val="0F0F0F"/>
          </a:solidFill>
          <a:ln/>
        </p:spPr>
      </p:sp>
      <p:sp>
        <p:nvSpPr>
          <p:cNvPr id="21" name="Text 19"/>
          <p:cNvSpPr/>
          <p:nvPr/>
        </p:nvSpPr>
        <p:spPr>
          <a:xfrm>
            <a:off x="9400032" y="2029968"/>
            <a:ext cx="16642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9400032" y="2606040"/>
            <a:ext cx="16642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Are Now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400032" y="3246120"/>
            <a:ext cx="170078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980" dirty="0">
                <a:solidFill>
                  <a:srgbClr val="C8C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ISO, EOS and SABER certified, and opening distribution territories in Europe and the Gulf.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640080" y="53492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ranges, one formulation team, one quality system.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 &amp; Mission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212080" cy="3291840"/>
          </a:xfrm>
          <a:prstGeom prst="roundRect">
            <a:avLst>
              <a:gd name="adj" fmla="val 2222"/>
            </a:avLst>
          </a:prstGeom>
          <a:solidFill>
            <a:srgbClr val="1A1A1A"/>
          </a:solidFill>
          <a:ln w="12700">
            <a:solidFill>
              <a:srgbClr val="8DC63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240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VISION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0120" y="2743200"/>
            <a:ext cx="45720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a car care brand professionals trust anywhere it is sold — known for excellence, responsibility, and a relentless drive to make every car owner proud of their shine.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336792" y="1920240"/>
            <a:ext cx="5212080" cy="3291840"/>
          </a:xfrm>
          <a:prstGeom prst="roundRect">
            <a:avLst>
              <a:gd name="adj" fmla="val 2222"/>
            </a:avLst>
          </a:prstGeom>
          <a:solidFill>
            <a:srgbClr val="1A1A1A"/>
          </a:solidFill>
          <a:ln w="12700">
            <a:solidFill>
              <a:srgbClr val="2BA7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56832" y="2240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MISSION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656832" y="2743200"/>
            <a:ext cx="45720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redefine auto care standards through innovative, sustainable and high-performance products that protect, enhance and celebrate every vehicle.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GUIDES 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Values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2606040" cy="3291840"/>
          </a:xfrm>
          <a:prstGeom prst="roundRect">
            <a:avLst>
              <a:gd name="adj" fmla="val 2105"/>
            </a:avLst>
          </a:prstGeom>
          <a:solidFill>
            <a:srgbClr val="F7F7F7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874520"/>
            <a:ext cx="2606040" cy="73152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9456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spc="50" kern="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EXCELLENCE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971800"/>
            <a:ext cx="21488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obsess over every detail to deliver unmatched results.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29000" y="1874520"/>
            <a:ext cx="2606040" cy="3291840"/>
          </a:xfrm>
          <a:prstGeom prst="roundRect">
            <a:avLst>
              <a:gd name="adj" fmla="val 2105"/>
            </a:avLst>
          </a:prstGeom>
          <a:solidFill>
            <a:srgbClr val="F7F7F7"/>
          </a:solidFill>
          <a:ln/>
        </p:spPr>
      </p:sp>
      <p:sp>
        <p:nvSpPr>
          <p:cNvPr id="9" name="Shape 7"/>
          <p:cNvSpPr/>
          <p:nvPr/>
        </p:nvSpPr>
        <p:spPr>
          <a:xfrm>
            <a:off x="3429000" y="1874520"/>
            <a:ext cx="2606040" cy="73152"/>
          </a:xfrm>
          <a:prstGeom prst="rect">
            <a:avLst/>
          </a:prstGeom>
          <a:solidFill>
            <a:srgbClr val="2BA7DB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0" y="219456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spc="50" kern="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INNOVATION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0" y="2971800"/>
            <a:ext cx="21488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push the boundaries of what car care can achieve.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17920" y="1874520"/>
            <a:ext cx="2606040" cy="3291840"/>
          </a:xfrm>
          <a:prstGeom prst="roundRect">
            <a:avLst>
              <a:gd name="adj" fmla="val 2105"/>
            </a:avLst>
          </a:prstGeom>
          <a:solidFill>
            <a:srgbClr val="F7F7F7"/>
          </a:solidFill>
          <a:ln/>
        </p:spPr>
      </p:sp>
      <p:sp>
        <p:nvSpPr>
          <p:cNvPr id="13" name="Shape 11"/>
          <p:cNvSpPr/>
          <p:nvPr/>
        </p:nvSpPr>
        <p:spPr>
          <a:xfrm>
            <a:off x="6217920" y="1874520"/>
            <a:ext cx="2606040" cy="73152"/>
          </a:xfrm>
          <a:prstGeom prst="rect">
            <a:avLst/>
          </a:prstGeom>
          <a:solidFill>
            <a:srgbClr val="8DC63F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219456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spc="50" kern="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46520" y="2971800"/>
            <a:ext cx="21488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craft eco-conscious products that protect your car and the planet.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06840" y="1874520"/>
            <a:ext cx="2606040" cy="3291840"/>
          </a:xfrm>
          <a:prstGeom prst="roundRect">
            <a:avLst>
              <a:gd name="adj" fmla="val 2105"/>
            </a:avLst>
          </a:prstGeom>
          <a:solidFill>
            <a:srgbClr val="F7F7F7"/>
          </a:solidFill>
          <a:ln/>
        </p:spPr>
      </p:sp>
      <p:sp>
        <p:nvSpPr>
          <p:cNvPr id="17" name="Shape 15"/>
          <p:cNvSpPr/>
          <p:nvPr/>
        </p:nvSpPr>
        <p:spPr>
          <a:xfrm>
            <a:off x="9006840" y="1874520"/>
            <a:ext cx="2606040" cy="73152"/>
          </a:xfrm>
          <a:prstGeom prst="rect">
            <a:avLst/>
          </a:prstGeom>
          <a:solidFill>
            <a:srgbClr val="2BA7DB"/>
          </a:solidFill>
          <a:ln/>
        </p:spPr>
      </p:sp>
      <p:sp>
        <p:nvSpPr>
          <p:cNvPr id="18" name="Text 16"/>
          <p:cNvSpPr/>
          <p:nvPr/>
        </p:nvSpPr>
        <p:spPr>
          <a:xfrm>
            <a:off x="9235440" y="2194560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spc="50" kern="0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FOCUS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35440" y="2971800"/>
            <a:ext cx="21488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satisfaction drives everything we do.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NUMBERS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Scale Behind the Label.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6596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23+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7724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Products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3154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Formulated and filled in house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429000" y="178308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9" name="Text 7"/>
          <p:cNvSpPr/>
          <p:nvPr/>
        </p:nvSpPr>
        <p:spPr>
          <a:xfrm>
            <a:off x="3566160" y="196596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3,500+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356616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Satisfied Clients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566160" y="3154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and trade combined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217920" y="178308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13" name="Text 11"/>
          <p:cNvSpPr/>
          <p:nvPr/>
        </p:nvSpPr>
        <p:spPr>
          <a:xfrm>
            <a:off x="6355080" y="196596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100+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35508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Experienced Professionals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55080" y="3154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Production, QC and technical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9006840" y="178308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0" y="196596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914400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in the Field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144000" y="3154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Manufacturing experience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40080" y="39319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11480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43+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777240" y="482803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77240" y="53035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Products across all pack sizes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429000" y="39319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25" name="Text 23"/>
          <p:cNvSpPr/>
          <p:nvPr/>
        </p:nvSpPr>
        <p:spPr>
          <a:xfrm>
            <a:off x="3566160" y="411480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3566160" y="482803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Markets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566160" y="53035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Gulf, Africa and Europe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217920" y="39319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29" name="Text 27"/>
          <p:cNvSpPr/>
          <p:nvPr/>
        </p:nvSpPr>
        <p:spPr>
          <a:xfrm>
            <a:off x="6355080" y="411480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6K+</a:t>
            </a:r>
            <a:endParaRPr lang="en-US" sz="3200" dirty="0"/>
          </a:p>
        </p:txBody>
      </p:sp>
      <p:sp>
        <p:nvSpPr>
          <p:cNvPr id="30" name="Text 28"/>
          <p:cNvSpPr/>
          <p:nvPr/>
        </p:nvSpPr>
        <p:spPr>
          <a:xfrm>
            <a:off x="6355080" y="482803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Production Tons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355080" y="53035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our own facility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9006840" y="39319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1A1A1A"/>
          </a:solidFill>
          <a:ln/>
        </p:spPr>
      </p:sp>
      <p:sp>
        <p:nvSpPr>
          <p:cNvPr id="33" name="Text 31"/>
          <p:cNvSpPr/>
          <p:nvPr/>
        </p:nvSpPr>
        <p:spPr>
          <a:xfrm>
            <a:off x="9144000" y="411480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16+</a:t>
            </a:r>
            <a:endParaRPr lang="en-US" sz="3200" dirty="0"/>
          </a:p>
        </p:txBody>
      </p:sp>
      <p:sp>
        <p:nvSpPr>
          <p:cNvPr id="34" name="Text 32"/>
          <p:cNvSpPr/>
          <p:nvPr/>
        </p:nvSpPr>
        <p:spPr>
          <a:xfrm>
            <a:off x="9144000" y="482803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Certifications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144000" y="53035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ISO, EOS and SABER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A7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SHARP SHINE ADVANTAGE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Sharp Shine?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5" name="Text 3"/>
          <p:cNvSpPr/>
          <p:nvPr/>
        </p:nvSpPr>
        <p:spPr>
          <a:xfrm>
            <a:off x="896112" y="205740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Performance-Driven Formulations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96112" y="269748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Products engineered around specific automotive cleaning, protection and maintenance requirements — not generic, one-size-fits-all chemistry.</a:t>
            </a:r>
            <a:endParaRPr lang="en-US" sz="1080" dirty="0"/>
          </a:p>
        </p:txBody>
      </p:sp>
      <p:sp>
        <p:nvSpPr>
          <p:cNvPr id="7" name="Shape 5"/>
          <p:cNvSpPr/>
          <p:nvPr/>
        </p:nvSpPr>
        <p:spPr>
          <a:xfrm>
            <a:off x="4325112" y="187452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8" name="Text 6"/>
          <p:cNvSpPr/>
          <p:nvPr/>
        </p:nvSpPr>
        <p:spPr>
          <a:xfrm>
            <a:off x="4581144" y="205740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Solution Categories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581144" y="269748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 care &amp; detailing, maintenance &amp; performance, performance enhancement and industrial solutions — one chemistry team, one quality system.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8010144" y="187452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11" name="Text 9"/>
          <p:cNvSpPr/>
          <p:nvPr/>
        </p:nvSpPr>
        <p:spPr>
          <a:xfrm>
            <a:off x="8266176" y="205740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&amp; Consumer Applications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266176" y="269748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Products and packaging suited to everyday motorists as well as workshops, detailing centers and professional users.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640080" y="406908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14" name="Text 12"/>
          <p:cNvSpPr/>
          <p:nvPr/>
        </p:nvSpPr>
        <p:spPr>
          <a:xfrm>
            <a:off x="896112" y="425196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Shelf to Workshop Drum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96112" y="489204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product is filled across the pack sizes the market actually buys — from 120ML consumer units to 20L bulk containers.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4325112" y="406908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17" name="Text 15"/>
          <p:cNvSpPr/>
          <p:nvPr/>
        </p:nvSpPr>
        <p:spPr>
          <a:xfrm>
            <a:off x="4581144" y="425196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Plant, Not a Trading House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581144" y="489204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Formulation, filling and release testing all happen at one facility — the specification approved is the specification controlled.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8010144" y="4069080"/>
            <a:ext cx="3502152" cy="1965960"/>
          </a:xfrm>
          <a:prstGeom prst="roundRect">
            <a:avLst>
              <a:gd name="adj" fmla="val 2791"/>
            </a:avLst>
          </a:prstGeom>
          <a:solidFill>
            <a:srgbClr val="0F0F0F"/>
          </a:solidFill>
          <a:ln/>
        </p:spPr>
      </p:sp>
      <p:sp>
        <p:nvSpPr>
          <p:cNvPr id="20" name="Text 18"/>
          <p:cNvSpPr/>
          <p:nvPr/>
        </p:nvSpPr>
        <p:spPr>
          <a:xfrm>
            <a:off x="8266176" y="4251960"/>
            <a:ext cx="30449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&amp; Compliance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266176" y="4892040"/>
            <a:ext cx="29992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80" dirty="0">
                <a:solidFill>
                  <a:srgbClr val="CFC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9001, ISO 14001, EOS and SABER certified — supporting distributor confidence and export-market readiness.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0B0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assets/manufacturing_b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D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MANUFACTURING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804672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Plant. One Quality System.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1691640"/>
            <a:ext cx="6583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E5E5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SharpShine® products are manufactured by Ocean Goods® — its sister company — at Km 26, Abu Rawash industrial zone on the Cairo–Alexandria desert road, Giza. Formulation, filling and release testing happen on one site, with the same batch discipline applied to a retail bottle and a workshop drum.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40080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Concept</a:t>
            </a:r>
            <a:endParaRPr lang="en-US" sz="830" dirty="0"/>
          </a:p>
        </p:txBody>
      </p:sp>
      <p:sp>
        <p:nvSpPr>
          <p:cNvPr id="9" name="Shape 6"/>
          <p:cNvSpPr/>
          <p:nvPr/>
        </p:nvSpPr>
        <p:spPr>
          <a:xfrm>
            <a:off x="1993392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039112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 Development</a:t>
            </a:r>
            <a:endParaRPr lang="en-US" sz="830" dirty="0"/>
          </a:p>
        </p:txBody>
      </p:sp>
      <p:sp>
        <p:nvSpPr>
          <p:cNvPr id="11" name="Shape 8"/>
          <p:cNvSpPr/>
          <p:nvPr/>
        </p:nvSpPr>
        <p:spPr>
          <a:xfrm>
            <a:off x="3346704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392424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Material Selection</a:t>
            </a:r>
            <a:endParaRPr lang="en-US" sz="830" dirty="0"/>
          </a:p>
        </p:txBody>
      </p:sp>
      <p:sp>
        <p:nvSpPr>
          <p:cNvPr id="13" name="Shape 10"/>
          <p:cNvSpPr/>
          <p:nvPr/>
        </p:nvSpPr>
        <p:spPr>
          <a:xfrm>
            <a:off x="4700016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8DC63F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45736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830" dirty="0"/>
          </a:p>
        </p:txBody>
      </p:sp>
      <p:sp>
        <p:nvSpPr>
          <p:cNvPr id="15" name="Shape 12"/>
          <p:cNvSpPr/>
          <p:nvPr/>
        </p:nvSpPr>
        <p:spPr>
          <a:xfrm>
            <a:off x="6053328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8DC63F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099048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0F0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Control</a:t>
            </a:r>
            <a:endParaRPr lang="en-US" sz="830" dirty="0"/>
          </a:p>
        </p:txBody>
      </p:sp>
      <p:sp>
        <p:nvSpPr>
          <p:cNvPr id="17" name="Shape 14"/>
          <p:cNvSpPr/>
          <p:nvPr/>
        </p:nvSpPr>
        <p:spPr>
          <a:xfrm>
            <a:off x="7406640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452360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Filling &amp; Packaging</a:t>
            </a:r>
            <a:endParaRPr lang="en-US" sz="830" dirty="0"/>
          </a:p>
        </p:txBody>
      </p:sp>
      <p:sp>
        <p:nvSpPr>
          <p:cNvPr id="19" name="Shape 16"/>
          <p:cNvSpPr/>
          <p:nvPr/>
        </p:nvSpPr>
        <p:spPr>
          <a:xfrm>
            <a:off x="8759952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805672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Finished Product</a:t>
            </a:r>
            <a:endParaRPr lang="en-US" sz="830" dirty="0"/>
          </a:p>
        </p:txBody>
      </p:sp>
      <p:sp>
        <p:nvSpPr>
          <p:cNvPr id="21" name="Shape 18"/>
          <p:cNvSpPr/>
          <p:nvPr/>
        </p:nvSpPr>
        <p:spPr>
          <a:xfrm>
            <a:off x="10113264" y="5029200"/>
            <a:ext cx="1298448" cy="621792"/>
          </a:xfrm>
          <a:prstGeom prst="roundRect">
            <a:avLst>
              <a:gd name="adj" fmla="val 7353"/>
            </a:avLst>
          </a:prstGeom>
          <a:solidFill>
            <a:srgbClr val="1E1E1E"/>
          </a:solidFill>
          <a:ln w="9525">
            <a:solidFill>
              <a:srgbClr val="8DC63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158984" y="5029200"/>
            <a:ext cx="12070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83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830" dirty="0"/>
          </a:p>
        </p:txBody>
      </p:sp>
      <p:sp>
        <p:nvSpPr>
          <p:cNvPr id="23" name="Text 20"/>
          <p:cNvSpPr/>
          <p:nvPr/>
        </p:nvSpPr>
        <p:spPr>
          <a:xfrm>
            <a:off x="11365992" y="64008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2026-08-23T16:19:23Z</dcterms:created>
  <dcterms:modified xsi:type="dcterms:W3CDTF">2026-08-23T16:19:23Z</dcterms:modified>
</cp:coreProperties>
</file>